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FD4DD5-4044-40DC-8D79-D320E5392D8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BC09A1-4BCF-4448-8F16-70773779775D}">
      <dgm:prSet/>
      <dgm:spPr/>
      <dgm:t>
        <a:bodyPr/>
        <a:lstStyle/>
        <a:p>
          <a:pPr>
            <a:defRPr cap="all"/>
          </a:pPr>
          <a:r>
            <a:rPr lang="en-US" dirty="0" err="1"/>
            <a:t>OverTime</a:t>
          </a:r>
          <a:endParaRPr lang="en-US" dirty="0"/>
        </a:p>
      </dgm:t>
    </dgm:pt>
    <dgm:pt modelId="{7485BD02-2569-4DD3-8186-2FCED1E507CC}" type="parTrans" cxnId="{BBA3CC75-5263-4454-84D0-A2524AA02440}">
      <dgm:prSet/>
      <dgm:spPr/>
      <dgm:t>
        <a:bodyPr/>
        <a:lstStyle/>
        <a:p>
          <a:endParaRPr lang="en-US"/>
        </a:p>
      </dgm:t>
    </dgm:pt>
    <dgm:pt modelId="{D72B6268-C1FB-4DDE-ADDE-D32AA09EDA45}" type="sibTrans" cxnId="{BBA3CC75-5263-4454-84D0-A2524AA02440}">
      <dgm:prSet/>
      <dgm:spPr/>
      <dgm:t>
        <a:bodyPr/>
        <a:lstStyle/>
        <a:p>
          <a:endParaRPr lang="en-US"/>
        </a:p>
      </dgm:t>
    </dgm:pt>
    <dgm:pt modelId="{29FC8F80-3BE1-48A7-8649-8F13820F2276}">
      <dgm:prSet/>
      <dgm:spPr/>
      <dgm:t>
        <a:bodyPr/>
        <a:lstStyle/>
        <a:p>
          <a:pPr>
            <a:defRPr cap="all"/>
          </a:pPr>
          <a:r>
            <a:rPr lang="en-US"/>
            <a:t>Familiarity with current Manager</a:t>
          </a:r>
        </a:p>
      </dgm:t>
    </dgm:pt>
    <dgm:pt modelId="{EC39140F-376A-43CA-AA03-E5FAEFAE56B1}" type="parTrans" cxnId="{5415DD1A-6951-42EA-A75C-3288C2D4EE0A}">
      <dgm:prSet/>
      <dgm:spPr/>
      <dgm:t>
        <a:bodyPr/>
        <a:lstStyle/>
        <a:p>
          <a:endParaRPr lang="en-US"/>
        </a:p>
      </dgm:t>
    </dgm:pt>
    <dgm:pt modelId="{DB262FB9-89E4-4AFC-A372-141D27867404}" type="sibTrans" cxnId="{5415DD1A-6951-42EA-A75C-3288C2D4EE0A}">
      <dgm:prSet/>
      <dgm:spPr/>
      <dgm:t>
        <a:bodyPr/>
        <a:lstStyle/>
        <a:p>
          <a:endParaRPr lang="en-US"/>
        </a:p>
      </dgm:t>
    </dgm:pt>
    <dgm:pt modelId="{A225CFB7-4389-4625-9A55-D953BB0856E9}">
      <dgm:prSet/>
      <dgm:spPr/>
      <dgm:t>
        <a:bodyPr/>
        <a:lstStyle/>
        <a:p>
          <a:pPr>
            <a:defRPr cap="all"/>
          </a:pPr>
          <a:r>
            <a:rPr lang="en-US"/>
            <a:t>Job Happiness</a:t>
          </a:r>
        </a:p>
      </dgm:t>
    </dgm:pt>
    <dgm:pt modelId="{0EF518E7-962B-4B6B-A694-C8FE52475E46}" type="parTrans" cxnId="{9AEB2772-088D-4B09-931A-DAC9F9A36DB1}">
      <dgm:prSet/>
      <dgm:spPr/>
      <dgm:t>
        <a:bodyPr/>
        <a:lstStyle/>
        <a:p>
          <a:endParaRPr lang="en-US"/>
        </a:p>
      </dgm:t>
    </dgm:pt>
    <dgm:pt modelId="{68503E9B-868B-4419-B8EC-2CF046112860}" type="sibTrans" cxnId="{9AEB2772-088D-4B09-931A-DAC9F9A36DB1}">
      <dgm:prSet/>
      <dgm:spPr/>
      <dgm:t>
        <a:bodyPr/>
        <a:lstStyle/>
        <a:p>
          <a:endParaRPr lang="en-US"/>
        </a:p>
      </dgm:t>
    </dgm:pt>
    <dgm:pt modelId="{0D98CF15-CA1D-4CD1-BB35-AA964DAF4B9C}" type="pres">
      <dgm:prSet presAssocID="{DEFD4DD5-4044-40DC-8D79-D320E5392D87}" presName="root" presStyleCnt="0">
        <dgm:presLayoutVars>
          <dgm:dir/>
          <dgm:resizeHandles val="exact"/>
        </dgm:presLayoutVars>
      </dgm:prSet>
      <dgm:spPr/>
    </dgm:pt>
    <dgm:pt modelId="{C6EE3829-B455-4EB9-B965-1C26C379C374}" type="pres">
      <dgm:prSet presAssocID="{22BC09A1-4BCF-4448-8F16-70773779775D}" presName="compNode" presStyleCnt="0"/>
      <dgm:spPr/>
    </dgm:pt>
    <dgm:pt modelId="{492B7D10-18CE-4F29-9035-7C8D6BFD0880}" type="pres">
      <dgm:prSet presAssocID="{22BC09A1-4BCF-4448-8F16-70773779775D}" presName="iconBgRect" presStyleLbl="bgShp" presStyleIdx="0" presStyleCnt="3"/>
      <dgm:spPr/>
    </dgm:pt>
    <dgm:pt modelId="{767F73B6-0273-4107-AE06-74068A25FF1C}" type="pres">
      <dgm:prSet presAssocID="{22BC09A1-4BCF-4448-8F16-7077377977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6C0D294-EA2E-4580-9634-4E87CC86EF0D}" type="pres">
      <dgm:prSet presAssocID="{22BC09A1-4BCF-4448-8F16-70773779775D}" presName="spaceRect" presStyleCnt="0"/>
      <dgm:spPr/>
    </dgm:pt>
    <dgm:pt modelId="{2B1AB41A-3BCA-4C73-8680-AC2B83BB9204}" type="pres">
      <dgm:prSet presAssocID="{22BC09A1-4BCF-4448-8F16-70773779775D}" presName="textRect" presStyleLbl="revTx" presStyleIdx="0" presStyleCnt="3">
        <dgm:presLayoutVars>
          <dgm:chMax val="1"/>
          <dgm:chPref val="1"/>
        </dgm:presLayoutVars>
      </dgm:prSet>
      <dgm:spPr/>
    </dgm:pt>
    <dgm:pt modelId="{F5F03CE0-03E6-4044-B5B6-58AC59AB3D65}" type="pres">
      <dgm:prSet presAssocID="{D72B6268-C1FB-4DDE-ADDE-D32AA09EDA45}" presName="sibTrans" presStyleCnt="0"/>
      <dgm:spPr/>
    </dgm:pt>
    <dgm:pt modelId="{DACA7928-B012-4CE2-8688-BB7F812EE413}" type="pres">
      <dgm:prSet presAssocID="{29FC8F80-3BE1-48A7-8649-8F13820F2276}" presName="compNode" presStyleCnt="0"/>
      <dgm:spPr/>
    </dgm:pt>
    <dgm:pt modelId="{96F19A8C-A5CA-44D8-B482-2332D23361E3}" type="pres">
      <dgm:prSet presAssocID="{29FC8F80-3BE1-48A7-8649-8F13820F2276}" presName="iconBgRect" presStyleLbl="bgShp" presStyleIdx="1" presStyleCnt="3"/>
      <dgm:spPr/>
    </dgm:pt>
    <dgm:pt modelId="{7D90215A-7CDD-460E-BC58-48442E9E424C}" type="pres">
      <dgm:prSet presAssocID="{29FC8F80-3BE1-48A7-8649-8F13820F22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361F11B-9896-4381-831D-80BFCEE2439A}" type="pres">
      <dgm:prSet presAssocID="{29FC8F80-3BE1-48A7-8649-8F13820F2276}" presName="spaceRect" presStyleCnt="0"/>
      <dgm:spPr/>
    </dgm:pt>
    <dgm:pt modelId="{6A543F9F-FC6A-42D8-9612-FE1F17C0E501}" type="pres">
      <dgm:prSet presAssocID="{29FC8F80-3BE1-48A7-8649-8F13820F2276}" presName="textRect" presStyleLbl="revTx" presStyleIdx="1" presStyleCnt="3">
        <dgm:presLayoutVars>
          <dgm:chMax val="1"/>
          <dgm:chPref val="1"/>
        </dgm:presLayoutVars>
      </dgm:prSet>
      <dgm:spPr/>
    </dgm:pt>
    <dgm:pt modelId="{FE396150-A9A5-4F9E-A6AD-5BC2EDC0DBFA}" type="pres">
      <dgm:prSet presAssocID="{DB262FB9-89E4-4AFC-A372-141D27867404}" presName="sibTrans" presStyleCnt="0"/>
      <dgm:spPr/>
    </dgm:pt>
    <dgm:pt modelId="{F1203FE1-6F34-44EA-8F5E-E13260F24BF4}" type="pres">
      <dgm:prSet presAssocID="{A225CFB7-4389-4625-9A55-D953BB0856E9}" presName="compNode" presStyleCnt="0"/>
      <dgm:spPr/>
    </dgm:pt>
    <dgm:pt modelId="{6A16C530-D4DA-46D7-81F2-48BA6565684A}" type="pres">
      <dgm:prSet presAssocID="{A225CFB7-4389-4625-9A55-D953BB0856E9}" presName="iconBgRect" presStyleLbl="bgShp" presStyleIdx="2" presStyleCnt="3"/>
      <dgm:spPr/>
    </dgm:pt>
    <dgm:pt modelId="{B8B93AC1-D5D3-484A-B3EE-D645E56E9537}" type="pres">
      <dgm:prSet presAssocID="{A225CFB7-4389-4625-9A55-D953BB0856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98553E4A-61B0-49C6-A85A-8564DD04D45F}" type="pres">
      <dgm:prSet presAssocID="{A225CFB7-4389-4625-9A55-D953BB0856E9}" presName="spaceRect" presStyleCnt="0"/>
      <dgm:spPr/>
    </dgm:pt>
    <dgm:pt modelId="{B2ACB85E-B442-4908-BABF-984445CBF869}" type="pres">
      <dgm:prSet presAssocID="{A225CFB7-4389-4625-9A55-D953BB0856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15DD1A-6951-42EA-A75C-3288C2D4EE0A}" srcId="{DEFD4DD5-4044-40DC-8D79-D320E5392D87}" destId="{29FC8F80-3BE1-48A7-8649-8F13820F2276}" srcOrd="1" destOrd="0" parTransId="{EC39140F-376A-43CA-AA03-E5FAEFAE56B1}" sibTransId="{DB262FB9-89E4-4AFC-A372-141D27867404}"/>
    <dgm:cxn modelId="{43231945-E06A-4211-BB55-2D8BBDB93C83}" type="presOf" srcId="{A225CFB7-4389-4625-9A55-D953BB0856E9}" destId="{B2ACB85E-B442-4908-BABF-984445CBF869}" srcOrd="0" destOrd="0" presId="urn:microsoft.com/office/officeart/2018/5/layout/IconCircleLabelList"/>
    <dgm:cxn modelId="{15A6F85D-311D-48EA-9006-4C31AB29920C}" type="presOf" srcId="{29FC8F80-3BE1-48A7-8649-8F13820F2276}" destId="{6A543F9F-FC6A-42D8-9612-FE1F17C0E501}" srcOrd="0" destOrd="0" presId="urn:microsoft.com/office/officeart/2018/5/layout/IconCircleLabelList"/>
    <dgm:cxn modelId="{9AEB2772-088D-4B09-931A-DAC9F9A36DB1}" srcId="{DEFD4DD5-4044-40DC-8D79-D320E5392D87}" destId="{A225CFB7-4389-4625-9A55-D953BB0856E9}" srcOrd="2" destOrd="0" parTransId="{0EF518E7-962B-4B6B-A694-C8FE52475E46}" sibTransId="{68503E9B-868B-4419-B8EC-2CF046112860}"/>
    <dgm:cxn modelId="{BBA3CC75-5263-4454-84D0-A2524AA02440}" srcId="{DEFD4DD5-4044-40DC-8D79-D320E5392D87}" destId="{22BC09A1-4BCF-4448-8F16-70773779775D}" srcOrd="0" destOrd="0" parTransId="{7485BD02-2569-4DD3-8186-2FCED1E507CC}" sibTransId="{D72B6268-C1FB-4DDE-ADDE-D32AA09EDA45}"/>
    <dgm:cxn modelId="{F8E76F7C-CC30-4981-A8FE-91086F4D1CAD}" type="presOf" srcId="{22BC09A1-4BCF-4448-8F16-70773779775D}" destId="{2B1AB41A-3BCA-4C73-8680-AC2B83BB9204}" srcOrd="0" destOrd="0" presId="urn:microsoft.com/office/officeart/2018/5/layout/IconCircleLabelList"/>
    <dgm:cxn modelId="{9DBE5FB3-1BFF-4B34-9207-A63B5219C389}" type="presOf" srcId="{DEFD4DD5-4044-40DC-8D79-D320E5392D87}" destId="{0D98CF15-CA1D-4CD1-BB35-AA964DAF4B9C}" srcOrd="0" destOrd="0" presId="urn:microsoft.com/office/officeart/2018/5/layout/IconCircleLabelList"/>
    <dgm:cxn modelId="{E74A8A62-B5E7-430A-846C-A487D15E2022}" type="presParOf" srcId="{0D98CF15-CA1D-4CD1-BB35-AA964DAF4B9C}" destId="{C6EE3829-B455-4EB9-B965-1C26C379C374}" srcOrd="0" destOrd="0" presId="urn:microsoft.com/office/officeart/2018/5/layout/IconCircleLabelList"/>
    <dgm:cxn modelId="{B746A449-B8EA-498C-9A00-338F8359D8EE}" type="presParOf" srcId="{C6EE3829-B455-4EB9-B965-1C26C379C374}" destId="{492B7D10-18CE-4F29-9035-7C8D6BFD0880}" srcOrd="0" destOrd="0" presId="urn:microsoft.com/office/officeart/2018/5/layout/IconCircleLabelList"/>
    <dgm:cxn modelId="{8F8AEC53-9322-4EEF-B469-8D805F52F0C5}" type="presParOf" srcId="{C6EE3829-B455-4EB9-B965-1C26C379C374}" destId="{767F73B6-0273-4107-AE06-74068A25FF1C}" srcOrd="1" destOrd="0" presId="urn:microsoft.com/office/officeart/2018/5/layout/IconCircleLabelList"/>
    <dgm:cxn modelId="{3B0EABC4-9552-4648-8800-D8931D19361A}" type="presParOf" srcId="{C6EE3829-B455-4EB9-B965-1C26C379C374}" destId="{C6C0D294-EA2E-4580-9634-4E87CC86EF0D}" srcOrd="2" destOrd="0" presId="urn:microsoft.com/office/officeart/2018/5/layout/IconCircleLabelList"/>
    <dgm:cxn modelId="{7D715905-D75D-4453-912A-1D510885F876}" type="presParOf" srcId="{C6EE3829-B455-4EB9-B965-1C26C379C374}" destId="{2B1AB41A-3BCA-4C73-8680-AC2B83BB9204}" srcOrd="3" destOrd="0" presId="urn:microsoft.com/office/officeart/2018/5/layout/IconCircleLabelList"/>
    <dgm:cxn modelId="{A35A1247-0FB5-45F7-AD52-165B82613947}" type="presParOf" srcId="{0D98CF15-CA1D-4CD1-BB35-AA964DAF4B9C}" destId="{F5F03CE0-03E6-4044-B5B6-58AC59AB3D65}" srcOrd="1" destOrd="0" presId="urn:microsoft.com/office/officeart/2018/5/layout/IconCircleLabelList"/>
    <dgm:cxn modelId="{8A0BB03B-CE74-4D9D-89CC-6BF835D57C6F}" type="presParOf" srcId="{0D98CF15-CA1D-4CD1-BB35-AA964DAF4B9C}" destId="{DACA7928-B012-4CE2-8688-BB7F812EE413}" srcOrd="2" destOrd="0" presId="urn:microsoft.com/office/officeart/2018/5/layout/IconCircleLabelList"/>
    <dgm:cxn modelId="{339CA7B3-D0CC-423B-9CC5-810747211EC2}" type="presParOf" srcId="{DACA7928-B012-4CE2-8688-BB7F812EE413}" destId="{96F19A8C-A5CA-44D8-B482-2332D23361E3}" srcOrd="0" destOrd="0" presId="urn:microsoft.com/office/officeart/2018/5/layout/IconCircleLabelList"/>
    <dgm:cxn modelId="{8BC1A34B-0FBE-4354-BB43-EA3C7D382498}" type="presParOf" srcId="{DACA7928-B012-4CE2-8688-BB7F812EE413}" destId="{7D90215A-7CDD-460E-BC58-48442E9E424C}" srcOrd="1" destOrd="0" presId="urn:microsoft.com/office/officeart/2018/5/layout/IconCircleLabelList"/>
    <dgm:cxn modelId="{1E1B97C3-5D1C-48F8-AF21-BCEB5240D203}" type="presParOf" srcId="{DACA7928-B012-4CE2-8688-BB7F812EE413}" destId="{7361F11B-9896-4381-831D-80BFCEE2439A}" srcOrd="2" destOrd="0" presId="urn:microsoft.com/office/officeart/2018/5/layout/IconCircleLabelList"/>
    <dgm:cxn modelId="{245B73EF-0A70-43F9-B93A-202ED38EFD66}" type="presParOf" srcId="{DACA7928-B012-4CE2-8688-BB7F812EE413}" destId="{6A543F9F-FC6A-42D8-9612-FE1F17C0E501}" srcOrd="3" destOrd="0" presId="urn:microsoft.com/office/officeart/2018/5/layout/IconCircleLabelList"/>
    <dgm:cxn modelId="{00C1519B-1BE4-4D17-8869-C339DE74458A}" type="presParOf" srcId="{0D98CF15-CA1D-4CD1-BB35-AA964DAF4B9C}" destId="{FE396150-A9A5-4F9E-A6AD-5BC2EDC0DBFA}" srcOrd="3" destOrd="0" presId="urn:microsoft.com/office/officeart/2018/5/layout/IconCircleLabelList"/>
    <dgm:cxn modelId="{405A4F83-F2EE-4106-9573-2BCEC60FA369}" type="presParOf" srcId="{0D98CF15-CA1D-4CD1-BB35-AA964DAF4B9C}" destId="{F1203FE1-6F34-44EA-8F5E-E13260F24BF4}" srcOrd="4" destOrd="0" presId="urn:microsoft.com/office/officeart/2018/5/layout/IconCircleLabelList"/>
    <dgm:cxn modelId="{4E54F82B-3E35-4880-ACDE-7C7789B35CAF}" type="presParOf" srcId="{F1203FE1-6F34-44EA-8F5E-E13260F24BF4}" destId="{6A16C530-D4DA-46D7-81F2-48BA6565684A}" srcOrd="0" destOrd="0" presId="urn:microsoft.com/office/officeart/2018/5/layout/IconCircleLabelList"/>
    <dgm:cxn modelId="{668FCEE3-07F8-420A-B5A5-D02277D0B701}" type="presParOf" srcId="{F1203FE1-6F34-44EA-8F5E-E13260F24BF4}" destId="{B8B93AC1-D5D3-484A-B3EE-D645E56E9537}" srcOrd="1" destOrd="0" presId="urn:microsoft.com/office/officeart/2018/5/layout/IconCircleLabelList"/>
    <dgm:cxn modelId="{941726CA-06A5-4834-9BCA-AE483AA06298}" type="presParOf" srcId="{F1203FE1-6F34-44EA-8F5E-E13260F24BF4}" destId="{98553E4A-61B0-49C6-A85A-8564DD04D45F}" srcOrd="2" destOrd="0" presId="urn:microsoft.com/office/officeart/2018/5/layout/IconCircleLabelList"/>
    <dgm:cxn modelId="{AC922088-B6B9-4622-9750-6E951A8EE15B}" type="presParOf" srcId="{F1203FE1-6F34-44EA-8F5E-E13260F24BF4}" destId="{B2ACB85E-B442-4908-BABF-984445CBF8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B7D10-18CE-4F29-9035-7C8D6BFD0880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F73B6-0273-4107-AE06-74068A25FF1C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AB41A-3BCA-4C73-8680-AC2B83BB9204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 err="1"/>
            <a:t>OverTime</a:t>
          </a:r>
          <a:endParaRPr lang="en-US" sz="2700" kern="1200" dirty="0"/>
        </a:p>
      </dsp:txBody>
      <dsp:txXfrm>
        <a:off x="53625" y="2381360"/>
        <a:ext cx="2925000" cy="720000"/>
      </dsp:txXfrm>
    </dsp:sp>
    <dsp:sp modelId="{96F19A8C-A5CA-44D8-B482-2332D23361E3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0215A-7CDD-460E-BC58-48442E9E424C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43F9F-FC6A-42D8-9612-FE1F17C0E501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Familiarity with current Manager</a:t>
          </a:r>
        </a:p>
      </dsp:txBody>
      <dsp:txXfrm>
        <a:off x="3490500" y="2381360"/>
        <a:ext cx="2925000" cy="720000"/>
      </dsp:txXfrm>
    </dsp:sp>
    <dsp:sp modelId="{6A16C530-D4DA-46D7-81F2-48BA6565684A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3AC1-D5D3-484A-B3EE-D645E56E9537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B85E-B442-4908-BABF-984445CBF869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Job Happiness</a:t>
          </a:r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AA2A-9FFC-6949-9BEE-0BB774303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Employee Survey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D2837-CFBD-0248-8000-F2CEB4054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Attrition, Salary, and more</a:t>
            </a:r>
          </a:p>
        </p:txBody>
      </p:sp>
    </p:spTree>
    <p:extLst>
      <p:ext uri="{BB962C8B-B14F-4D97-AF65-F5344CB8AC3E}">
        <p14:creationId xmlns:p14="http://schemas.microsoft.com/office/powerpoint/2010/main" val="33198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7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03260-708F-4F41-A4D0-EA2F589C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Monthly Income by Job Level</a:t>
            </a: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F0B9FE-9AF3-6E45-9CC0-2232D2C8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226715"/>
            <a:ext cx="6112382" cy="2399109"/>
          </a:xfrm>
          <a:prstGeom prst="rect">
            <a:avLst/>
          </a:prstGeom>
        </p:spPr>
      </p:pic>
      <p:sp>
        <p:nvSpPr>
          <p:cNvPr id="58" name="Content Placeholder 7">
            <a:extLst>
              <a:ext uri="{FF2B5EF4-FFF2-40B4-BE49-F238E27FC236}">
                <a16:creationId xmlns:a16="http://schemas.microsoft.com/office/drawing/2014/main" id="{BC79FFDF-4ABE-4CE0-A651-6C88354F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3190874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Roughly 3-5k increase in monthly Income as Job Level increases</a:t>
            </a:r>
          </a:p>
        </p:txBody>
      </p:sp>
    </p:spTree>
    <p:extLst>
      <p:ext uri="{BB962C8B-B14F-4D97-AF65-F5344CB8AC3E}">
        <p14:creationId xmlns:p14="http://schemas.microsoft.com/office/powerpoint/2010/main" val="25072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DE8C-E23C-A840-9CF7-B038D9C7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Progression in each role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6B2679-4283-1642-B64A-FEDDEE855E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863005"/>
            <a:ext cx="8947150" cy="413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1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9DF4-D2E8-8945-B2AC-55E252C7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progression by Department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F2CCC2-AA00-0247-9D49-AD1F022E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081597"/>
            <a:ext cx="9674226" cy="37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E969-FF92-BB48-90FE-53633350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Progression by 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800D1-5ADF-7C48-B178-4678C413E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985" y="2097087"/>
            <a:ext cx="9206342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6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738C-2227-9444-94D5-C3F9A325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progression by Job role/level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87089-7797-044A-BD5A-A318FE53D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423" y="1652365"/>
            <a:ext cx="6016627" cy="2355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482A2-6773-AD4C-B9F2-7F0B812B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22" y="4142394"/>
            <a:ext cx="6016627" cy="23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5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EC71D3-0E19-894F-898D-32FDE960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Prediction Models</a:t>
            </a:r>
          </a:p>
        </p:txBody>
      </p:sp>
      <p:pic>
        <p:nvPicPr>
          <p:cNvPr id="5" name="Picture 4" descr="Models if molecules in science classroom">
            <a:extLst>
              <a:ext uri="{FF2B5EF4-FFF2-40B4-BE49-F238E27FC236}">
                <a16:creationId xmlns:a16="http://schemas.microsoft.com/office/drawing/2014/main" id="{0217CBC2-B776-4F10-8758-64A16FC6B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0" r="24410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F6C5-DCE4-7B4F-948C-683E2C34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6"/>
            <a:ext cx="6808704" cy="437038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Attrition Naïve Bayes model:</a:t>
            </a:r>
          </a:p>
          <a:p>
            <a:pPr lvl="1"/>
            <a:r>
              <a:rPr lang="en-US" dirty="0"/>
              <a:t>Uses over 30 factors </a:t>
            </a:r>
          </a:p>
          <a:p>
            <a:pPr lvl="1"/>
            <a:r>
              <a:rPr lang="en-US" dirty="0"/>
              <a:t>Accuracy ~ 85% </a:t>
            </a:r>
          </a:p>
          <a:p>
            <a:pPr lvl="1"/>
            <a:r>
              <a:rPr lang="en-US" dirty="0"/>
              <a:t>Sensitivity ~ 85%</a:t>
            </a:r>
          </a:p>
          <a:p>
            <a:pPr lvl="1"/>
            <a:r>
              <a:rPr lang="en-US" dirty="0"/>
              <a:t>Specificity ~ 65%</a:t>
            </a:r>
          </a:p>
          <a:p>
            <a:r>
              <a:rPr lang="en-US" dirty="0"/>
              <a:t>Monthly Income Linear regression</a:t>
            </a:r>
          </a:p>
          <a:p>
            <a:pPr lvl="1"/>
            <a:r>
              <a:rPr lang="en-US" dirty="0"/>
              <a:t>Parameter estimates and p-values: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RMSE: 1,366k</a:t>
            </a:r>
          </a:p>
          <a:p>
            <a:pPr lvl="1"/>
            <a:r>
              <a:rPr lang="en-US" dirty="0"/>
              <a:t>p-value: &lt; 2.2e-16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D8FAAA62-5705-0948-BBAE-46B07527A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57" y="4729985"/>
            <a:ext cx="4348163" cy="94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F02E-F5BC-4444-8AE8-97E56404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Summary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B928-D19F-C949-95F0-FECAB924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7"/>
            <a:ext cx="7631927" cy="3541714"/>
          </a:xfrm>
        </p:spPr>
        <p:txBody>
          <a:bodyPr anchor="t">
            <a:normAutofit/>
          </a:bodyPr>
          <a:lstStyle/>
          <a:p>
            <a:r>
              <a:rPr lang="en-US" sz="2000"/>
              <a:t>Top 3 Factors contributing to Attrition</a:t>
            </a:r>
          </a:p>
          <a:p>
            <a:pPr lvl="1"/>
            <a:r>
              <a:rPr lang="en-US"/>
              <a:t>Over Time</a:t>
            </a:r>
          </a:p>
          <a:p>
            <a:pPr lvl="1"/>
            <a:r>
              <a:rPr lang="en-US"/>
              <a:t>Familiarity with Management</a:t>
            </a:r>
          </a:p>
          <a:p>
            <a:pPr lvl="1"/>
            <a:r>
              <a:rPr lang="en-US"/>
              <a:t>Job Satisfaction and Involvement</a:t>
            </a:r>
          </a:p>
          <a:p>
            <a:r>
              <a:rPr lang="en-US" sz="2000"/>
              <a:t>Monthly Income fits Linear model with the variables:</a:t>
            </a:r>
          </a:p>
          <a:p>
            <a:pPr lvl="1"/>
            <a:r>
              <a:rPr lang="en-US"/>
              <a:t>Job Level</a:t>
            </a:r>
          </a:p>
          <a:p>
            <a:pPr lvl="1"/>
            <a:r>
              <a:rPr lang="en-US"/>
              <a:t>Year in Current Role</a:t>
            </a:r>
          </a:p>
          <a:p>
            <a:pPr lvl="1"/>
            <a:r>
              <a:rPr lang="en-US"/>
              <a:t>Total Working Years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5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4701-3E8D-7046-A573-C24FF572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Survey Facts 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7A321F6-5F94-4F7D-9A01-E7FB84B6E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56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D582-E9D9-4E46-AB2F-9746E5AC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870 Employees surveyed</a:t>
            </a:r>
          </a:p>
          <a:p>
            <a:r>
              <a:rPr lang="en-US" dirty="0"/>
              <a:t>Over 35 question analyzed</a:t>
            </a:r>
          </a:p>
          <a:p>
            <a:r>
              <a:rPr lang="en-US" dirty="0"/>
              <a:t>Survey contained objective and factual responses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0B004E-82B0-BA4D-9D74-EAA61F6E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Analysis Goals</a:t>
            </a:r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1A53A63A-FCFF-4760-A332-9005E78CB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4" r="1826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202C-6B28-9E46-9F01-0CA2417F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/>
              <a:t>Find out what factors contribute to attrition </a:t>
            </a:r>
          </a:p>
          <a:p>
            <a:r>
              <a:rPr lang="en-US" dirty="0"/>
              <a:t>Analyze the relationship of Salary to the other response variables</a:t>
            </a:r>
          </a:p>
          <a:p>
            <a:r>
              <a:rPr lang="en-US" dirty="0"/>
              <a:t>MORE!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1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7129-BDBF-2341-B7E1-9EA96897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Attrition - Overall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2D37ED7-3102-F14E-9027-994B8916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9027298" cy="417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13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E659-8915-DC48-A8DF-1F92F944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Attrittion</a:t>
            </a:r>
            <a:r>
              <a:rPr lang="en-US" dirty="0"/>
              <a:t> – Top 3 Factors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005362-9A9A-421C-BD9B-4D4FF0691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06772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91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7AD89C-CC9F-E040-A9EC-A54F481B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dirty="0"/>
              <a:t>Attribution caused by Overtime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7965B-326B-F64E-84F3-E17B2B9EE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34" r="20493" b="2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5C32BF-4B83-1E49-B90C-08038D11A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5" r="20136" b="1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8FF5BD62-F6A5-4B59-A5EC-2562BAA6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33% more employees with attrition also worked over time </a:t>
            </a:r>
          </a:p>
          <a:p>
            <a:r>
              <a:rPr lang="en-US" dirty="0"/>
              <a:t>Pearson's Chi-squared test with Yates' continuity correction</a:t>
            </a:r>
          </a:p>
          <a:p>
            <a:pPr lvl="2"/>
            <a:r>
              <a:rPr lang="en-US" dirty="0"/>
              <a:t>p-value = 2.333e-15</a:t>
            </a:r>
          </a:p>
          <a:p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4128C-6DD5-DB40-8FFA-EFAB619DC246}"/>
              </a:ext>
            </a:extLst>
          </p:cNvPr>
          <p:cNvSpPr txBox="1"/>
          <p:nvPr/>
        </p:nvSpPr>
        <p:spPr>
          <a:xfrm>
            <a:off x="-5597" y="3084673"/>
            <a:ext cx="6101597" cy="34274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Attrition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AC763-BC87-9840-8212-1212D7997667}"/>
              </a:ext>
            </a:extLst>
          </p:cNvPr>
          <p:cNvSpPr txBox="1"/>
          <p:nvPr/>
        </p:nvSpPr>
        <p:spPr>
          <a:xfrm>
            <a:off x="-5597" y="6514943"/>
            <a:ext cx="6101597" cy="34305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No Attrition</a:t>
            </a:r>
          </a:p>
        </p:txBody>
      </p:sp>
    </p:spTree>
    <p:extLst>
      <p:ext uri="{BB962C8B-B14F-4D97-AF65-F5344CB8AC3E}">
        <p14:creationId xmlns:p14="http://schemas.microsoft.com/office/powerpoint/2010/main" val="16041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6F76-E20A-4040-8584-E88F60F3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300"/>
              <a:t>Attrition reduced by building familiarity with leadership?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102E4-BCE4-6D45-ABD9-B3C34D54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38208"/>
            <a:ext cx="4635583" cy="18194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081B9-0A0D-C54A-98A5-97CB6311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704389"/>
            <a:ext cx="4635583" cy="181946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DA0811-9E87-4CA1-9C2C-99AC839F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Attrition: Mean of 2.9 Years with current Manager</a:t>
            </a:r>
          </a:p>
          <a:p>
            <a:r>
              <a:rPr lang="en-US" dirty="0"/>
              <a:t>No Attrition: Mean of 4.4 Years with current Manager</a:t>
            </a:r>
          </a:p>
          <a:p>
            <a:r>
              <a:rPr lang="en-US" dirty="0"/>
              <a:t>Wilcoxon rank sum test</a:t>
            </a:r>
          </a:p>
          <a:p>
            <a:pPr lvl="1"/>
            <a:r>
              <a:rPr lang="en-US" dirty="0"/>
              <a:t>p-value = 9.347e-07</a:t>
            </a:r>
          </a:p>
        </p:txBody>
      </p:sp>
    </p:spTree>
    <p:extLst>
      <p:ext uri="{BB962C8B-B14F-4D97-AF65-F5344CB8AC3E}">
        <p14:creationId xmlns:p14="http://schemas.microsoft.com/office/powerpoint/2010/main" val="42395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6381-52B2-AF43-A46C-7CF73664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Job Happiness vs. Attrition </a:t>
            </a:r>
          </a:p>
        </p:txBody>
      </p:sp>
      <p:sp>
        <p:nvSpPr>
          <p:cNvPr id="2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6F08-FCF4-CA44-AD7F-BD5D5A74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38208"/>
            <a:ext cx="4635583" cy="181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50956-E9B3-3B46-9206-0F5091ED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843457"/>
            <a:ext cx="4635583" cy="15413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FA4E1C-9F99-4EF2-94B1-06553631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For Job Happiness we combined survey results for Job Satisfaction and Job Involvement (Scale 1-5 each)</a:t>
            </a:r>
          </a:p>
          <a:p>
            <a:pPr>
              <a:lnSpc>
                <a:spcPct val="110000"/>
              </a:lnSpc>
            </a:pPr>
            <a:r>
              <a:rPr lang="en-US" sz="1700"/>
              <a:t>Attrition: Mean combined score of 4.8</a:t>
            </a:r>
          </a:p>
          <a:p>
            <a:pPr>
              <a:lnSpc>
                <a:spcPct val="110000"/>
              </a:lnSpc>
            </a:pPr>
            <a:r>
              <a:rPr lang="en-US" sz="1700"/>
              <a:t>No Attrition: Mean combined score of 5.5</a:t>
            </a:r>
          </a:p>
          <a:p>
            <a:pPr>
              <a:lnSpc>
                <a:spcPct val="110000"/>
              </a:lnSpc>
            </a:pPr>
            <a:r>
              <a:rPr lang="en-US" sz="1700"/>
              <a:t>Wilcoxon rank sum test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p-value = 6.325e-08</a:t>
            </a:r>
          </a:p>
        </p:txBody>
      </p:sp>
    </p:spTree>
    <p:extLst>
      <p:ext uri="{BB962C8B-B14F-4D97-AF65-F5344CB8AC3E}">
        <p14:creationId xmlns:p14="http://schemas.microsoft.com/office/powerpoint/2010/main" val="324380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3026-B5B9-9345-B2D7-2D784A53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Monthly Income vs Attrition</a:t>
            </a:r>
          </a:p>
        </p:txBody>
      </p:sp>
      <p:sp>
        <p:nvSpPr>
          <p:cNvPr id="17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8EE80-6890-1A43-8574-BFD3DB4D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38208"/>
            <a:ext cx="4635583" cy="1819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63CF4-2341-D84E-882B-C6EFED419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843457"/>
            <a:ext cx="4635583" cy="15413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89E2DE-02E4-4D77-A6BA-73BE37F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Attrition: Mean Monthly Income of 4,765</a:t>
            </a:r>
          </a:p>
          <a:p>
            <a:pPr>
              <a:lnSpc>
                <a:spcPct val="110000"/>
              </a:lnSpc>
            </a:pPr>
            <a:r>
              <a:rPr lang="en-US" sz="1700"/>
              <a:t>No Attrition: Mean Monthly Income of 6,702</a:t>
            </a:r>
          </a:p>
          <a:p>
            <a:pPr>
              <a:lnSpc>
                <a:spcPct val="110000"/>
              </a:lnSpc>
            </a:pPr>
            <a:r>
              <a:rPr lang="en-US" sz="1700"/>
              <a:t>Wilcoxon rank sum test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p-value = 4.074e-09</a:t>
            </a:r>
          </a:p>
          <a:p>
            <a:pPr>
              <a:lnSpc>
                <a:spcPct val="110000"/>
              </a:lnSpc>
            </a:pPr>
            <a:r>
              <a:rPr lang="en-US" sz="1700"/>
              <a:t>In line with results of Job Level vs Attrition analysis</a:t>
            </a:r>
          </a:p>
        </p:txBody>
      </p:sp>
    </p:spTree>
    <p:extLst>
      <p:ext uri="{BB962C8B-B14F-4D97-AF65-F5344CB8AC3E}">
        <p14:creationId xmlns:p14="http://schemas.microsoft.com/office/powerpoint/2010/main" val="3232623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3719</TotalTime>
  <Words>315</Words>
  <Application>Microsoft Macintosh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Employee Survey Analysis</vt:lpstr>
      <vt:lpstr>Survey Facts </vt:lpstr>
      <vt:lpstr>Analysis Goals</vt:lpstr>
      <vt:lpstr>Attrition - Overall</vt:lpstr>
      <vt:lpstr>Attrittion – Top 3 Factors </vt:lpstr>
      <vt:lpstr>Attribution caused by Overtime work?</vt:lpstr>
      <vt:lpstr>Attrition reduced by building familiarity with leadership?</vt:lpstr>
      <vt:lpstr>Job Happiness vs. Attrition </vt:lpstr>
      <vt:lpstr>Monthly Income vs Attrition</vt:lpstr>
      <vt:lpstr>Monthly Income by Job Level</vt:lpstr>
      <vt:lpstr>Income Progression in each role</vt:lpstr>
      <vt:lpstr>Income progression by Department</vt:lpstr>
      <vt:lpstr>Income Progression by Gender</vt:lpstr>
      <vt:lpstr>Income progression by Job role/level</vt:lpstr>
      <vt:lpstr>Prediction Models</vt:lpstr>
      <vt:lpstr>Summary and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Survey Analysis</dc:title>
  <dc:creator>Scott Englerth</dc:creator>
  <cp:lastModifiedBy>Scott Englerth</cp:lastModifiedBy>
  <cp:revision>13</cp:revision>
  <dcterms:created xsi:type="dcterms:W3CDTF">2021-02-25T02:15:52Z</dcterms:created>
  <dcterms:modified xsi:type="dcterms:W3CDTF">2021-02-27T16:15:34Z</dcterms:modified>
</cp:coreProperties>
</file>